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2"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C787C-3B0E-484D-9C4D-6A504000230F}"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65BCD-0C1C-FD41-965D-BBD6E70A9592}" type="slidenum">
              <a:rPr lang="en-US" smtClean="0"/>
              <a:t>‹#›</a:t>
            </a:fld>
            <a:endParaRPr lang="en-US"/>
          </a:p>
        </p:txBody>
      </p:sp>
    </p:spTree>
    <p:extLst>
      <p:ext uri="{BB962C8B-B14F-4D97-AF65-F5344CB8AC3E}">
        <p14:creationId xmlns:p14="http://schemas.microsoft.com/office/powerpoint/2010/main" val="970594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98% of economists agree, 0% disagree, and 2% are uncertain.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the 'Ask the experts' feature in the textbook. </a:t>
            </a:r>
            <a:r>
              <a:rPr lang="en-US" sz="1200" kern="1200" smtClean="0">
                <a:solidFill>
                  <a:schemeClr val="tx1"/>
                </a:solidFill>
                <a:effectLst/>
                <a:latin typeface="+mn-lt"/>
                <a:ea typeface="+mn-ea"/>
                <a:cs typeface="+mn-cs"/>
              </a:rPr>
              <a:t>Source: IGM Economic Experts Panel, January 11, </a:t>
            </a:r>
            <a:endParaRPr lang="en-US" dirty="0"/>
          </a:p>
        </p:txBody>
      </p:sp>
      <p:sp>
        <p:nvSpPr>
          <p:cNvPr id="4" name="Slide Number Placeholder 3"/>
          <p:cNvSpPr>
            <a:spLocks noGrp="1"/>
          </p:cNvSpPr>
          <p:nvPr>
            <p:ph type="sldNum" sz="quarter" idx="10"/>
          </p:nvPr>
        </p:nvSpPr>
        <p:spPr/>
        <p:txBody>
          <a:bodyPr/>
          <a:lstStyle/>
          <a:p>
            <a:fld id="{F2465BCD-0C1C-FD41-965D-BBD6E70A9592}" type="slidenum">
              <a:rPr lang="en-US" smtClean="0"/>
              <a:t>15</a:t>
            </a:fld>
            <a:endParaRPr lang="en-US"/>
          </a:p>
        </p:txBody>
      </p:sp>
    </p:spTree>
    <p:extLst>
      <p:ext uri="{BB962C8B-B14F-4D97-AF65-F5344CB8AC3E}">
        <p14:creationId xmlns:p14="http://schemas.microsoft.com/office/powerpoint/2010/main" val="330060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83049-C08E-B648-880C-8278E20ACC5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53993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83049-C08E-B648-880C-8278E20ACC5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127087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83049-C08E-B648-880C-8278E20ACC5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285662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83049-C08E-B648-880C-8278E20ACC5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348806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83049-C08E-B648-880C-8278E20ACC5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87640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83049-C08E-B648-880C-8278E20ACC5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263579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83049-C08E-B648-880C-8278E20ACC59}"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57485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83049-C08E-B648-880C-8278E20ACC59}"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264783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83049-C08E-B648-880C-8278E20ACC59}"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263868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83049-C08E-B648-880C-8278E20ACC5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254472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83049-C08E-B648-880C-8278E20ACC5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B45BD-82C9-3944-A5C5-A6E09BED83B6}" type="slidenum">
              <a:rPr lang="en-US" smtClean="0"/>
              <a:t>‹#›</a:t>
            </a:fld>
            <a:endParaRPr lang="en-US"/>
          </a:p>
        </p:txBody>
      </p:sp>
    </p:spTree>
    <p:extLst>
      <p:ext uri="{BB962C8B-B14F-4D97-AF65-F5344CB8AC3E}">
        <p14:creationId xmlns:p14="http://schemas.microsoft.com/office/powerpoint/2010/main" val="3655203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83049-C08E-B648-880C-8278E20ACC59}"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B45BD-82C9-3944-A5C5-A6E09BED83B6}" type="slidenum">
              <a:rPr lang="en-US" smtClean="0"/>
              <a:t>‹#›</a:t>
            </a:fld>
            <a:endParaRPr lang="en-US"/>
          </a:p>
        </p:txBody>
      </p:sp>
    </p:spTree>
    <p:extLst>
      <p:ext uri="{BB962C8B-B14F-4D97-AF65-F5344CB8AC3E}">
        <p14:creationId xmlns:p14="http://schemas.microsoft.com/office/powerpoint/2010/main" val="2169209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50.xml"/><Relationship Id="rId2"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4.png"/><Relationship Id="rId1" Type="http://schemas.openxmlformats.org/officeDocument/2006/relationships/tags" Target="../tags/tag54.xml"/><Relationship Id="rId2"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7-01-25 at 6.19.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743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Which of the following illustrates the Tragedy of the Commons problem?</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Cost-benefit analysis is difficult to conduct because people often undervalue public goods.</a:t>
            </a:r>
          </a:p>
          <a:p>
            <a:pPr marL="514350" indent="-514350">
              <a:buFont typeface="Arial" charset="0"/>
              <a:buAutoNum type="alphaUcPeriod"/>
            </a:pPr>
            <a:r>
              <a:rPr lang="en-US" altLang="en-US" smtClean="0">
                <a:ea typeface="MS PGothic" charset="-128"/>
              </a:rPr>
              <a:t>Bakeries emit enticing aromas, which may encourage people to over eat.</a:t>
            </a:r>
          </a:p>
          <a:p>
            <a:pPr marL="514350" indent="-514350">
              <a:buFont typeface="Arial" charset="0"/>
              <a:buAutoNum type="alphaUcPeriod"/>
            </a:pPr>
            <a:r>
              <a:rPr lang="en-US" altLang="en-US" smtClean="0">
                <a:ea typeface="MS PGothic" charset="-128"/>
              </a:rPr>
              <a:t>Commercial fishing companies over-fish Chilean sea bass.</a:t>
            </a:r>
          </a:p>
          <a:p>
            <a:pPr marL="514350" indent="-514350">
              <a:buFont typeface="Arial" charset="0"/>
              <a:buAutoNum type="alphaUcPeriod"/>
            </a:pPr>
            <a:r>
              <a:rPr lang="en-US" altLang="en-US" smtClean="0">
                <a:ea typeface="MS PGothic" charset="-128"/>
              </a:rPr>
              <a:t>People who attend local fireworks displays do not always pay for them.</a:t>
            </a:r>
            <a:endParaRPr lang="en-US" altLang="en-US" dirty="0">
              <a:ea typeface="MS PGothic" charset="-128"/>
            </a:endParaRPr>
          </a:p>
        </p:txBody>
      </p:sp>
      <p:pic>
        <p:nvPicPr>
          <p:cNvPr id="2" name="TPChart" descr="0CD665E791F24D029C23B6BBAA6E99C7Chart2017012522001165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243840" y="3947668"/>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In the case of public goods, free markets</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fail to allocate resources efficiently because government intervention is faster and less expensive than market-based solutions.</a:t>
            </a:r>
          </a:p>
          <a:p>
            <a:pPr marL="514350" indent="-514350">
              <a:buFont typeface="Arial" charset="0"/>
              <a:buAutoNum type="alphaUcPeriod"/>
            </a:pPr>
            <a:r>
              <a:rPr lang="en-US" altLang="en-US" smtClean="0">
                <a:ea typeface="MS PGothic" charset="-128"/>
              </a:rPr>
              <a:t>are efficient but government intervention is not efficient.</a:t>
            </a:r>
          </a:p>
          <a:p>
            <a:pPr marL="514350" indent="-514350">
              <a:buFont typeface="Arial" charset="0"/>
              <a:buAutoNum type="alphaUcPeriod"/>
            </a:pPr>
            <a:r>
              <a:rPr lang="en-US" altLang="en-US" smtClean="0">
                <a:ea typeface="MS PGothic" charset="-128"/>
              </a:rPr>
              <a:t>are not efficient but government intervention is efficient.</a:t>
            </a:r>
          </a:p>
          <a:p>
            <a:pPr marL="514350" indent="-514350">
              <a:buFont typeface="Arial" charset="0"/>
              <a:buAutoNum type="alphaUcPeriod"/>
            </a:pPr>
            <a:r>
              <a:rPr lang="en-US" altLang="en-US" smtClean="0">
                <a:ea typeface="MS PGothic" charset="-128"/>
              </a:rPr>
              <a:t>fail to allocate resources efficiently because property rights are not well established.</a:t>
            </a:r>
            <a:endParaRPr lang="en-US" altLang="en-US" dirty="0">
              <a:ea typeface="MS PGothic" charset="-128"/>
            </a:endParaRPr>
          </a:p>
        </p:txBody>
      </p:sp>
      <p:pic>
        <p:nvPicPr>
          <p:cNvPr id="2" name="TPChart" descr="72C4685D4B084BF7A6D17D215348B4EDChart2017012522001064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243840" y="4551173"/>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Rhinoceroses are among the most endangered species. Which of the following policies would result in an efficient quantity of rhinoceroses?  The governments of countries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enact laws to make killing a rhino illegal.</a:t>
            </a:r>
          </a:p>
          <a:p>
            <a:pPr marL="514350" indent="-514350">
              <a:buFont typeface="Arial" charset="0"/>
              <a:buAutoNum type="alphaUcPeriod"/>
            </a:pPr>
            <a:r>
              <a:rPr lang="en-US" altLang="en-US" smtClean="0">
                <a:ea typeface="MS PGothic" charset="-128"/>
              </a:rPr>
              <a:t>assign private property rights to individuals with rhinos on their land but only if they pledge not to kill rhinos for their horns.</a:t>
            </a:r>
          </a:p>
          <a:p>
            <a:pPr marL="514350" indent="-514350">
              <a:buFont typeface="Arial" charset="0"/>
              <a:buAutoNum type="alphaUcPeriod"/>
            </a:pPr>
            <a:r>
              <a:rPr lang="en-US" altLang="en-US" smtClean="0">
                <a:ea typeface="MS PGothic" charset="-128"/>
              </a:rPr>
              <a:t>assign property rights to individuals with rhinos on their land, allowing them to use rhinos for whatever purposes they choose.</a:t>
            </a:r>
          </a:p>
          <a:p>
            <a:pPr marL="514350" indent="-514350">
              <a:buFont typeface="Arial" charset="0"/>
              <a:buAutoNum type="alphaUcPeriod"/>
            </a:pPr>
            <a:r>
              <a:rPr lang="en-US" altLang="en-US" smtClean="0">
                <a:ea typeface="MS PGothic" charset="-128"/>
              </a:rPr>
              <a:t>relocate all rhinos to public parks.</a:t>
            </a:r>
            <a:endParaRPr lang="en-US" altLang="en-US" dirty="0">
              <a:ea typeface="MS PGothic" charset="-128"/>
            </a:endParaRPr>
          </a:p>
        </p:txBody>
      </p:sp>
      <p:pic>
        <p:nvPicPr>
          <p:cNvPr id="2" name="TPChart" descr="475B226E26AC4C2FB7346FE87CD0692CChart2017012522001266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243840" y="3679444"/>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In the 1960s, the </a:t>
            </a:r>
            <a:r>
              <a:rPr lang="en-US" altLang="en-US" sz="2000" dirty="0" err="1" smtClean="0">
                <a:ea typeface="MS PGothic" charset="-128"/>
              </a:rPr>
              <a:t>lobstering</a:t>
            </a:r>
            <a:r>
              <a:rPr lang="en-US" altLang="en-US" sz="2000" dirty="0" smtClean="0">
                <a:ea typeface="MS PGothic" charset="-128"/>
              </a:rPr>
              <a:t> community of Port Lincoln on Australia’s southern coast set a limit on the number of traps that could be set and then sold licenses for those traps. Since then, any newcomer could enter the business only by buying a license from another lobsterman. This government intervention in the lobster market caused an</a:t>
            </a:r>
            <a:endParaRPr lang="en-US" altLang="en-US" sz="2000" dirty="0">
              <a:ea typeface="MS PGothic" charset="-128"/>
            </a:endParaRPr>
          </a:p>
        </p:txBody>
      </p:sp>
      <p:sp>
        <p:nvSpPr>
          <p:cNvPr id="13314" name="TPAnswers"/>
          <p:cNvSpPr>
            <a:spLocks noGrp="1"/>
          </p:cNvSpPr>
          <p:nvPr>
            <p:ph idx="1"/>
            <p:custDataLst>
              <p:tags r:id="rId2"/>
            </p:custDataLst>
          </p:nvPr>
        </p:nvSpPr>
        <p:spPr>
          <a:xfrm>
            <a:off x="505460" y="2217737"/>
            <a:ext cx="4114800" cy="4525963"/>
          </a:xfrm>
        </p:spPr>
        <p:txBody>
          <a:bodyPr>
            <a:normAutofit fontScale="62500" lnSpcReduction="20000"/>
          </a:bodyPr>
          <a:lstStyle/>
          <a:p>
            <a:pPr marL="514350" indent="-514350">
              <a:buFont typeface="Arial" charset="0"/>
              <a:buAutoNum type="alphaUcPeriod"/>
            </a:pPr>
            <a:r>
              <a:rPr lang="en-US" altLang="en-US" dirty="0" smtClean="0">
                <a:ea typeface="MS PGothic" charset="-128"/>
              </a:rPr>
              <a:t>increase in economic efficiency because of the existence of a positive externality.</a:t>
            </a:r>
          </a:p>
          <a:p>
            <a:pPr marL="514350" indent="-514350">
              <a:buFont typeface="Arial" charset="0"/>
              <a:buAutoNum type="alphaUcPeriod"/>
            </a:pPr>
            <a:r>
              <a:rPr lang="en-US" altLang="en-US" dirty="0" smtClean="0">
                <a:ea typeface="MS PGothic" charset="-128"/>
              </a:rPr>
              <a:t>decrease in economic efficiency because of the existence of a free-rider problem.</a:t>
            </a:r>
          </a:p>
          <a:p>
            <a:pPr marL="514350" indent="-514350">
              <a:buFont typeface="Arial" charset="0"/>
              <a:buAutoNum type="alphaUcPeriod"/>
            </a:pPr>
            <a:r>
              <a:rPr lang="en-US" altLang="en-US" dirty="0" smtClean="0">
                <a:ea typeface="MS PGothic" charset="-128"/>
              </a:rPr>
              <a:t>decrease in economic efficiency because of the existence of a common-resource problem.</a:t>
            </a:r>
          </a:p>
          <a:p>
            <a:pPr marL="514350" indent="-514350">
              <a:buFont typeface="Arial" charset="0"/>
              <a:buAutoNum type="alphaUcPeriod"/>
            </a:pPr>
            <a:r>
              <a:rPr lang="en-US" altLang="en-US" dirty="0" smtClean="0">
                <a:ea typeface="MS PGothic" charset="-128"/>
              </a:rPr>
              <a:t>increase in economic efficiency because of the existence of a common-resource problem.</a:t>
            </a:r>
            <a:endParaRPr lang="en-US" altLang="en-US" dirty="0">
              <a:ea typeface="MS PGothic" charset="-128"/>
            </a:endParaRPr>
          </a:p>
        </p:txBody>
      </p:sp>
      <p:pic>
        <p:nvPicPr>
          <p:cNvPr id="2" name="TPChart" descr="6EA4815C74A244E9BD9C21381ADA6415Chart2017012522001469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264157" y="4582280"/>
            <a:ext cx="241303" cy="31084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In some African countries, elephants are killed for the ivory in their tusks. In Kenya it is illegal to kill elephants and sell their ivory. In Namibia, a landowner is allowed to kill elephants, but only those on his own land. In which country is the population of elephants on the rise, and why?</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70000" lnSpcReduction="20000"/>
          </a:bodyPr>
          <a:lstStyle/>
          <a:p>
            <a:pPr marL="514350" indent="-514350">
              <a:buFont typeface="Arial" charset="0"/>
              <a:buAutoNum type="alphaUcPeriod"/>
            </a:pPr>
            <a:r>
              <a:rPr lang="en-US" altLang="en-US" smtClean="0">
                <a:ea typeface="MS PGothic" charset="-128"/>
              </a:rPr>
              <a:t>in Kenya, because the elephants are protected by the law.</a:t>
            </a:r>
          </a:p>
          <a:p>
            <a:pPr marL="514350" indent="-514350">
              <a:buFont typeface="Arial" charset="0"/>
              <a:buAutoNum type="alphaUcPeriod"/>
            </a:pPr>
            <a:r>
              <a:rPr lang="en-US" altLang="en-US" smtClean="0">
                <a:ea typeface="MS PGothic" charset="-128"/>
              </a:rPr>
              <a:t>in Kenya, because the elephants live on elephant reservations.</a:t>
            </a:r>
          </a:p>
          <a:p>
            <a:pPr marL="514350" indent="-514350">
              <a:buFont typeface="Arial" charset="0"/>
              <a:buAutoNum type="alphaUcPeriod"/>
            </a:pPr>
            <a:r>
              <a:rPr lang="en-US" altLang="en-US" smtClean="0">
                <a:ea typeface="MS PGothic" charset="-128"/>
              </a:rPr>
              <a:t>in Namibia, because the elephants are protected by the law.</a:t>
            </a:r>
          </a:p>
          <a:p>
            <a:pPr marL="514350" indent="-514350">
              <a:buFont typeface="Arial" charset="0"/>
              <a:buAutoNum type="alphaUcPeriod"/>
            </a:pPr>
            <a:r>
              <a:rPr lang="en-US" altLang="en-US" smtClean="0">
                <a:ea typeface="MS PGothic" charset="-128"/>
              </a:rPr>
              <a:t>in Namibia, where elephants are private property and the landowners have an incentive to protect the elephants.</a:t>
            </a:r>
            <a:endParaRPr lang="en-US" altLang="en-US" dirty="0">
              <a:ea typeface="MS PGothic" charset="-128"/>
            </a:endParaRPr>
          </a:p>
        </p:txBody>
      </p:sp>
      <p:pic>
        <p:nvPicPr>
          <p:cNvPr id="2" name="TPChart" descr="F89B67142F6F40009A9F96E73690FCCDChart2017012522001367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243840" y="4282949"/>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“In general, using more congestion charges in crowded transportation networks — such as higher tolls during peak travel times in cities, and peak fees for airplane takeoff and landing slots — and using the proceeds to lower other taxes would make citizens on average better off.”</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dirty="0" smtClean="0">
                <a:ea typeface="MS PGothic" charset="-128"/>
              </a:rPr>
              <a:t>agree</a:t>
            </a:r>
          </a:p>
          <a:p>
            <a:pPr marL="514350" indent="-514350">
              <a:buFont typeface="Arial" charset="0"/>
              <a:buAutoNum type="alphaUcPeriod"/>
            </a:pPr>
            <a:r>
              <a:rPr lang="en-US" altLang="en-US" dirty="0" smtClean="0">
                <a:ea typeface="MS PGothic" charset="-128"/>
              </a:rPr>
              <a:t>disagree</a:t>
            </a:r>
          </a:p>
          <a:p>
            <a:pPr marL="514350" indent="-514350">
              <a:buFont typeface="Arial" charset="0"/>
              <a:buAutoNum type="alphaUcPeriod"/>
            </a:pPr>
            <a:r>
              <a:rPr lang="en-US" altLang="en-US" dirty="0" smtClean="0">
                <a:ea typeface="MS PGothic" charset="-128"/>
              </a:rPr>
              <a:t>uncertain</a:t>
            </a:r>
            <a:endParaRPr lang="en-US" altLang="en-US" dirty="0">
              <a:ea typeface="MS PGothic" charset="-128"/>
            </a:endParaRPr>
          </a:p>
        </p:txBody>
      </p:sp>
      <p:pic>
        <p:nvPicPr>
          <p:cNvPr id="2" name="TPChart" descr="6225655DFC8846709A5DBCAF3998767DChart20170125220015695.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r>
              <a:rPr lang="en-US" dirty="0"/>
              <a:t>Private goods are excludable and not rival in consumption.</a:t>
            </a:r>
            <a:r>
              <a:rPr lang="en-US" dirty="0" smtClean="0">
                <a:effectLst/>
              </a:rPr>
              <a:t> </a:t>
            </a:r>
            <a:endParaRPr lang="en-US" altLang="en-US"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02D5B25BE8414F6388C5C1BA831D516EChart2017012522000247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The Tragedy of the Commons is a parable that helps explain why common resources are used more than desirable.</a:t>
            </a:r>
            <a:endParaRPr lang="en-US" altLang="en-US" sz="32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B2ED3C821B08402DB0F9F236897E6A6CChart20170125220003804.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lstStyle/>
          <a:p>
            <a:r>
              <a:rPr lang="en-US" altLang="en-US" smtClean="0">
                <a:ea typeface="MS PGothic" charset="-128"/>
              </a:rPr>
              <a:t>A public good is</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lnSpcReduction="20000"/>
          </a:bodyPr>
          <a:lstStyle/>
          <a:p>
            <a:pPr marL="514350" indent="-514350">
              <a:buFont typeface="Arial" charset="0"/>
              <a:buAutoNum type="alphaUcPeriod"/>
            </a:pPr>
            <a:r>
              <a:rPr lang="en-US" altLang="en-US" smtClean="0">
                <a:ea typeface="MS PGothic" charset="-128"/>
              </a:rPr>
              <a:t>subject to rival consumption.</a:t>
            </a:r>
          </a:p>
          <a:p>
            <a:pPr marL="514350" indent="-514350">
              <a:buFont typeface="Arial" charset="0"/>
              <a:buAutoNum type="alphaUcPeriod"/>
            </a:pPr>
            <a:r>
              <a:rPr lang="en-US" altLang="en-US" smtClean="0">
                <a:ea typeface="MS PGothic" charset="-128"/>
              </a:rPr>
              <a:t>over-produced by the market.</a:t>
            </a:r>
          </a:p>
          <a:p>
            <a:pPr marL="514350" indent="-514350">
              <a:buFont typeface="Arial" charset="0"/>
              <a:buAutoNum type="alphaUcPeriod"/>
            </a:pPr>
            <a:r>
              <a:rPr lang="en-US" altLang="en-US" smtClean="0">
                <a:ea typeface="MS PGothic" charset="-128"/>
              </a:rPr>
              <a:t>consumable by additional users without reducing consumption by other users.</a:t>
            </a:r>
          </a:p>
          <a:p>
            <a:pPr marL="514350" indent="-514350">
              <a:buFont typeface="Arial" charset="0"/>
              <a:buAutoNum type="alphaUcPeriod"/>
            </a:pPr>
            <a:r>
              <a:rPr lang="en-US" altLang="en-US" smtClean="0">
                <a:ea typeface="MS PGothic" charset="-128"/>
              </a:rPr>
              <a:t>All of the above are correct.</a:t>
            </a:r>
            <a:endParaRPr lang="en-US" altLang="en-US" dirty="0">
              <a:ea typeface="MS PGothic" charset="-128"/>
            </a:endParaRPr>
          </a:p>
        </p:txBody>
      </p:sp>
      <p:pic>
        <p:nvPicPr>
          <p:cNvPr id="2" name="TPChart" descr="AF3B8E85E1D349769408D50C6EE44285Chart20170125220004723.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62560" y="3323167"/>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142239" y="307862"/>
            <a:ext cx="8799727" cy="1143000"/>
          </a:xfrm>
        </p:spPr>
        <p:txBody>
          <a:bodyPr>
            <a:noAutofit/>
          </a:bodyPr>
          <a:lstStyle/>
          <a:p>
            <a:pPr eaLnBrk="1" hangingPunct="1"/>
            <a:r>
              <a:rPr lang="en-US" altLang="en-US" sz="3600" dirty="0" smtClean="0">
                <a:ea typeface="MS PGothic" charset="-128"/>
              </a:rPr>
              <a:t>Wrigley Field (baseball park), home of the Chicago Cubs, is an example of public good.</a:t>
            </a:r>
            <a:endParaRPr lang="en-US" altLang="en-US" sz="36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BA4E4DB075F44A4388A22D692492B0ABChart2017012522000573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600" dirty="0" smtClean="0">
                <a:ea typeface="MS PGothic" charset="-128"/>
              </a:rPr>
              <a:t>Advocates of antipoverty programs (TANF, SNAP) claim that fighting poverty is a public good.</a:t>
            </a:r>
            <a:endParaRPr lang="en-US" altLang="en-US" sz="36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2" name="TPChart" descr="97961C8FEDC74FB180D3CB4E68E8751AChart2017012522000668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dirty="0" smtClean="0">
                <a:ea typeface="MS PGothic" charset="-128"/>
              </a:rPr>
              <a:t>Which of the following is </a:t>
            </a:r>
            <a:r>
              <a:rPr lang="en-US" altLang="en-US" i="1" dirty="0" smtClean="0">
                <a:ea typeface="MS PGothic" charset="-128"/>
              </a:rPr>
              <a:t>not</a:t>
            </a:r>
            <a:r>
              <a:rPr lang="en-US" altLang="en-US" dirty="0" smtClean="0">
                <a:ea typeface="MS PGothic" charset="-128"/>
              </a:rPr>
              <a:t> an example of the free rider problem?</a:t>
            </a:r>
            <a:endParaRPr lang="en-US" altLang="en-US"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62500" lnSpcReduction="20000"/>
          </a:bodyPr>
          <a:lstStyle/>
          <a:p>
            <a:pPr marL="514350" indent="-514350">
              <a:buFont typeface="Arial" charset="0"/>
              <a:buAutoNum type="alphaUcPeriod"/>
            </a:pPr>
            <a:r>
              <a:rPr lang="en-US" altLang="en-US" smtClean="0">
                <a:ea typeface="MS PGothic" charset="-128"/>
              </a:rPr>
              <a:t>A student working on a group project puts forth minimal effort because the team will receive a team grade rather than individual grades.</a:t>
            </a:r>
          </a:p>
          <a:p>
            <a:pPr marL="514350" indent="-514350">
              <a:buFont typeface="Arial" charset="0"/>
              <a:buAutoNum type="alphaUcPeriod"/>
            </a:pPr>
            <a:r>
              <a:rPr lang="en-US" altLang="en-US" smtClean="0">
                <a:ea typeface="MS PGothic" charset="-128"/>
              </a:rPr>
              <a:t>A park ranger takes a nap in his car because his boss is working hundreds of miles away and will never know about the nap.</a:t>
            </a:r>
          </a:p>
          <a:p>
            <a:pPr marL="514350" indent="-514350">
              <a:buFont typeface="Arial" charset="0"/>
              <a:buAutoNum type="alphaUcPeriod"/>
            </a:pPr>
            <a:r>
              <a:rPr lang="en-US" altLang="en-US" smtClean="0">
                <a:ea typeface="MS PGothic" charset="-128"/>
              </a:rPr>
              <a:t>Tim attends a neighborhood party with live music; the other neighbors have paid $5 each to give to the local band members, but Tim does not pay.</a:t>
            </a:r>
          </a:p>
          <a:p>
            <a:pPr marL="514350" indent="-514350">
              <a:buFont typeface="Arial" charset="0"/>
              <a:buAutoNum type="alphaUcPeriod"/>
            </a:pPr>
            <a:r>
              <a:rPr lang="en-US" altLang="en-US" smtClean="0">
                <a:ea typeface="MS PGothic" charset="-128"/>
              </a:rPr>
              <a:t>Shannon catches a ride to a volleyball game with her friends but does not offer to pay for gas.</a:t>
            </a:r>
            <a:endParaRPr lang="en-US" altLang="en-US" dirty="0">
              <a:ea typeface="MS PGothic" charset="-128"/>
            </a:endParaRPr>
          </a:p>
        </p:txBody>
      </p:sp>
      <p:pic>
        <p:nvPicPr>
          <p:cNvPr id="2" name="TPChart" descr="975D2D8C64A14379BA9FB37FFAFA3F4BChart2017012522000760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5" name="CAI1"/>
          <p:cNvSpPr/>
          <p:nvPr>
            <p:custDataLst>
              <p:tags r:id="rId4"/>
            </p:custDataLst>
          </p:nvPr>
        </p:nvSpPr>
        <p:spPr>
          <a:xfrm rot="10800000">
            <a:off x="264160" y="2945553"/>
            <a:ext cx="241300" cy="241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a:xfrm>
            <a:off x="142240" y="274638"/>
            <a:ext cx="8715764" cy="1143000"/>
          </a:xfrm>
        </p:spPr>
        <p:txBody>
          <a:bodyPr>
            <a:noAutofit/>
          </a:bodyPr>
          <a:lstStyle/>
          <a:p>
            <a:r>
              <a:rPr lang="en-US" altLang="en-US" sz="1800" dirty="0" smtClean="0">
                <a:ea typeface="MS PGothic" charset="-128"/>
              </a:rPr>
              <a:t>Suppose a local city council hires a team of economists from a nearby university to conduct a cost-benefit analysis of building a new public school.  The economists should consider which of the following: </a:t>
            </a:r>
            <a:r>
              <a:rPr lang="en-US" altLang="en-US" sz="1800" dirty="0" err="1" smtClean="0">
                <a:ea typeface="MS PGothic" charset="-128"/>
              </a:rPr>
              <a:t>i</a:t>
            </a:r>
            <a:r>
              <a:rPr lang="en-US" altLang="en-US" sz="1800" dirty="0" smtClean="0">
                <a:ea typeface="MS PGothic" charset="-128"/>
              </a:rPr>
              <a:t>) the benefits to the children who will use the school ii) the costs to the tax payers who will pay for the school iii) the increased productivities of the teachers  iv) the benefits to the community of having better-educated children</a:t>
            </a:r>
            <a:endParaRPr lang="en-US" altLang="en-US" sz="1800" dirty="0">
              <a:ea typeface="MS PGothic" charset="-128"/>
            </a:endParaRPr>
          </a:p>
        </p:txBody>
      </p:sp>
      <p:sp>
        <p:nvSpPr>
          <p:cNvPr id="13314" name="TPAnswers"/>
          <p:cNvSpPr>
            <a:spLocks noGrp="1"/>
          </p:cNvSpPr>
          <p:nvPr>
            <p:ph idx="1"/>
            <p:custDataLst>
              <p:tags r:id="rId2"/>
            </p:custDataLst>
          </p:nvPr>
        </p:nvSpPr>
        <p:spPr>
          <a:xfrm>
            <a:off x="535940" y="1600200"/>
            <a:ext cx="4114800" cy="4525963"/>
          </a:xfrm>
        </p:spPr>
        <p:txBody>
          <a:bodyPr>
            <a:normAutofit/>
          </a:bodyPr>
          <a:lstStyle/>
          <a:p>
            <a:pPr marL="514350" indent="-514350">
              <a:buFont typeface="Arial" charset="0"/>
              <a:buAutoNum type="alphaUcPeriod"/>
            </a:pPr>
            <a:r>
              <a:rPr lang="en-US" altLang="en-US" dirty="0" err="1" smtClean="0">
                <a:ea typeface="MS PGothic" charset="-128"/>
              </a:rPr>
              <a:t>i</a:t>
            </a:r>
            <a:r>
              <a:rPr lang="en-US" altLang="en-US" dirty="0" smtClean="0">
                <a:ea typeface="MS PGothic" charset="-128"/>
              </a:rPr>
              <a:t>) and ii) only</a:t>
            </a:r>
          </a:p>
          <a:p>
            <a:pPr marL="514350" indent="-514350">
              <a:buFont typeface="Arial" charset="0"/>
              <a:buAutoNum type="alphaUcPeriod"/>
            </a:pPr>
            <a:r>
              <a:rPr lang="en-US" altLang="en-US" dirty="0" err="1" smtClean="0">
                <a:ea typeface="MS PGothic" charset="-128"/>
              </a:rPr>
              <a:t>i</a:t>
            </a:r>
            <a:r>
              <a:rPr lang="en-US" altLang="en-US" dirty="0" smtClean="0">
                <a:ea typeface="MS PGothic" charset="-128"/>
              </a:rPr>
              <a:t>) and iv) only</a:t>
            </a:r>
          </a:p>
          <a:p>
            <a:pPr marL="514350" indent="-514350">
              <a:buFont typeface="Arial" charset="0"/>
              <a:buAutoNum type="alphaUcPeriod"/>
            </a:pPr>
            <a:r>
              <a:rPr lang="en-US" altLang="en-US" dirty="0" err="1" smtClean="0">
                <a:ea typeface="MS PGothic" charset="-128"/>
              </a:rPr>
              <a:t>i</a:t>
            </a:r>
            <a:r>
              <a:rPr lang="en-US" altLang="en-US" dirty="0" smtClean="0">
                <a:ea typeface="MS PGothic" charset="-128"/>
              </a:rPr>
              <a:t>), ii), and iii) only</a:t>
            </a:r>
          </a:p>
          <a:p>
            <a:pPr marL="514350" indent="-514350">
              <a:buFont typeface="Arial" charset="0"/>
              <a:buAutoNum type="alphaUcPeriod"/>
            </a:pPr>
            <a:r>
              <a:rPr lang="en-US" altLang="en-US" dirty="0" err="1" smtClean="0">
                <a:ea typeface="MS PGothic" charset="-128"/>
              </a:rPr>
              <a:t>i</a:t>
            </a:r>
            <a:r>
              <a:rPr lang="en-US" altLang="en-US" dirty="0" smtClean="0">
                <a:ea typeface="MS PGothic" charset="-128"/>
              </a:rPr>
              <a:t>), ii), iii), and iv)</a:t>
            </a:r>
            <a:endParaRPr lang="en-US" altLang="en-US" dirty="0">
              <a:ea typeface="MS PGothic" charset="-128"/>
            </a:endParaRPr>
          </a:p>
        </p:txBody>
      </p:sp>
      <p:pic>
        <p:nvPicPr>
          <p:cNvPr id="2" name="TPChart" descr="2C462EC28B8643D594946730E7F8266DChart2017012522000963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42240" y="3435266"/>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Timber companies are most likely to engage in over-logging of forests on</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85000" lnSpcReduction="20000"/>
          </a:bodyPr>
          <a:lstStyle/>
          <a:p>
            <a:pPr marL="514350" indent="-514350">
              <a:buFont typeface="Arial" charset="0"/>
              <a:buAutoNum type="alphaUcPeriod"/>
            </a:pPr>
            <a:r>
              <a:rPr lang="en-US" altLang="en-US" smtClean="0">
                <a:ea typeface="MS PGothic" charset="-128"/>
              </a:rPr>
              <a:t>publicly owned land because it is a public good.</a:t>
            </a:r>
          </a:p>
          <a:p>
            <a:pPr marL="514350" indent="-514350">
              <a:buFont typeface="Arial" charset="0"/>
              <a:buAutoNum type="alphaUcPeriod"/>
            </a:pPr>
            <a:r>
              <a:rPr lang="en-US" altLang="en-US" smtClean="0">
                <a:ea typeface="MS PGothic" charset="-128"/>
              </a:rPr>
              <a:t>publicly owned land because it is a common resource.</a:t>
            </a:r>
          </a:p>
          <a:p>
            <a:pPr marL="514350" indent="-514350">
              <a:buFont typeface="Arial" charset="0"/>
              <a:buAutoNum type="alphaUcPeriod"/>
            </a:pPr>
            <a:r>
              <a:rPr lang="en-US" altLang="en-US" smtClean="0">
                <a:ea typeface="MS PGothic" charset="-128"/>
              </a:rPr>
              <a:t>private land because of the free rider problem.</a:t>
            </a:r>
          </a:p>
          <a:p>
            <a:pPr marL="514350" indent="-514350">
              <a:buFont typeface="Arial" charset="0"/>
              <a:buAutoNum type="alphaUcPeriod"/>
            </a:pPr>
            <a:r>
              <a:rPr lang="en-US" altLang="en-US" smtClean="0">
                <a:ea typeface="MS PGothic" charset="-128"/>
              </a:rPr>
              <a:t>both privately owned land and publicly owned land with equal probability.</a:t>
            </a:r>
            <a:endParaRPr lang="en-US" altLang="en-US" dirty="0">
              <a:ea typeface="MS PGothic" charset="-128"/>
            </a:endParaRPr>
          </a:p>
        </p:txBody>
      </p:sp>
      <p:pic>
        <p:nvPicPr>
          <p:cNvPr id="2" name="TPChart" descr="A4ED611D95CA4AED8F15BBC0E7F1B2C6Chart20170125220008622.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4" name="CAI1"/>
          <p:cNvSpPr/>
          <p:nvPr>
            <p:custDataLst>
              <p:tags r:id="rId4"/>
            </p:custDataLst>
          </p:nvPr>
        </p:nvSpPr>
        <p:spPr>
          <a:xfrm rot="10800000">
            <a:off x="193040" y="2743539"/>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AF3B8E85E1D349769408D50C6EE44285"/>
  <p:tag name="AUTOOPENPOLL" val="False"/>
  <p:tag name="TYPE" val="MultiChoiceSlide"/>
  <p:tag name="TPSLIDEBULLETSTYLE" val="2"/>
  <p:tag name="TPQUESTIONXML" val="&lt;?xml version=&quot;1.0&quot; encoding=&quot;UTF-8&quot; standalone=&quot;yes&quot;?&gt;&lt;questionlist&gt;&lt;properties&gt;&lt;guid&gt;0B0DA2FEE7AE43C2923E5F179C2F70E5&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F3B8E85E1D349769408D50C6EE44285&lt;/guid&gt;&lt;repollguid&gt;097B307A87F34ED2A7998A5865EA8672&lt;/repollguid&gt;&lt;sourceid&gt;B8222E20CE334EF19EEB84E0B4BB2AC5&lt;/sourceid&gt;&lt;questiontext&gt;A public good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7805F7240AD44FB7ABF4B6441C958A2D&lt;/guid&gt;&lt;answertext&gt;subject to rival consumption.&lt;/answertext&gt;&lt;valuetype&gt;-1&lt;/valuetype&gt;&lt;/answer&gt;&lt;answer&gt;&lt;guid&gt;1499FCD7B6CE4D978BE9AD79CDA7D886&lt;/guid&gt;&lt;answertext&gt;over-produced by the market.&lt;/answertext&gt;&lt;valuetype&gt;-1&lt;/valuetype&gt;&lt;/answer&gt;&lt;answer&gt;&lt;guid&gt;27BF5994077D4CD58F8C764EBC00BC6C&lt;/guid&gt;&lt;answertext&gt;consumable by additional users without reducing consumption by other users.&lt;/answertext&gt;&lt;valuetype&gt;1&lt;/valuetype&gt;&lt;/answer&gt;&lt;answer&gt;&lt;guid&gt;BCC6B89ECE734E238CB7AE8E6C56861B&lt;/guid&gt;&lt;answertext&gt;All of the above are correct.&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BA4E4DB075F44A4388A22D692492B0AB"/>
  <p:tag name="AUTOOPENPOLL" val="False"/>
  <p:tag name="TYPE" val="TrueFalse"/>
  <p:tag name="TPSLIDEBULLETSTYLE" val="2"/>
  <p:tag name="TPQUESTIONXML" val="&lt;?xml version=&quot;1.0&quot; encoding=&quot;UTF-8&quot; standalone=&quot;yes&quot;?&gt;&lt;questionlist&gt;&lt;properties&gt;&lt;guid&gt;861C74584C344838BE41016E5E2088B3&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A4E4DB075F44A4388A22D692492B0AB&lt;/guid&gt;&lt;repollguid&gt;21D2071BC4A641408E67ED7452796643&lt;/repollguid&gt;&lt;sourceid&gt;A892A48EF72A47A4BBCE4451EC511E78&lt;/sourceid&gt;&lt;questiontext&gt;Wrigley Field (baseball park), home of the Chicago Cubs, is an example of public good.&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DE8CD2451529478B9698EB05AB42DAC7&lt;/guid&gt;&lt;answertext&gt;True&lt;/answertext&gt;&lt;valuetype&gt;-1&lt;/valuetype&gt;&lt;/answer&gt;&lt;answer&gt;&lt;guid&gt;3957A54836134B90865709318546D930&lt;/guid&gt;&lt;answertext&gt;False&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97961C8FEDC74FB180D3CB4E68E8751A"/>
  <p:tag name="AUTOOPENPOLL" val="False"/>
  <p:tag name="TYPE" val="TrueFalse"/>
  <p:tag name="TPSLIDEBULLETSTYLE" val="2"/>
  <p:tag name="TPQUESTIONXML" val="&lt;?xml version=&quot;1.0&quot; encoding=&quot;UTF-8&quot; standalone=&quot;yes&quot;?&gt;&lt;questionlist&gt;&lt;properties&gt;&lt;guid&gt;A218865EF7BF44BDAF9A23CBB8CC21E2&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7961C8FEDC74FB180D3CB4E68E8751A&lt;/guid&gt;&lt;repollguid&gt;B5B8DAA169544E518E7FC2F717FDB6F9&lt;/repollguid&gt;&lt;sourceid&gt;5DC704770BB84CECBAA2202949CFA6D7&lt;/sourceid&gt;&lt;questiontext&gt;Advocates of antipoverty programs (TANF, SNAP) claim that fighting poverty is a public good.&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2C0CB99B02AB4ECE991C117FD4CE7979&lt;/guid&gt;&lt;answertext&gt;True&lt;/answertext&gt;&lt;valuetype&gt;1&lt;/valuetype&gt;&lt;/answer&gt;&lt;answer&gt;&lt;guid&gt;E0A39BAD42924EE699D4417AEE156C08&lt;/guid&gt;&lt;answertext&gt;False&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02D5B25BE8414F6388C5C1BA831D516E"/>
  <p:tag name="AUTOOPENPOLL" val="False"/>
  <p:tag name="TYPE" val="TrueFalse"/>
  <p:tag name="TPSLIDEBULLETSTYLE" val="2"/>
  <p:tag name="TPQUESTIONXML" val="&lt;?xml version=&quot;1.0&quot; encoding=&quot;UTF-8&quot; standalone=&quot;yes&quot;?&gt;&lt;questionlist&gt;&lt;properties&gt;&lt;guid&gt;9A636DB2107F46CDA0BCC0FF8CCCF9A7&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2D5B25BE8414F6388C5C1BA831D516E&lt;/guid&gt;&lt;repollguid&gt;5F3C124F91FF40E4AE41CAE91CFF2F9D&lt;/repollguid&gt;&lt;sourceid&gt;BA8D8BEAB8EE4966BBBE42AF8877E8FD&lt;/sourceid&gt;&lt;questiontext&gt;Private goods are excludable and not rival in consumption.&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5ED84301C7694D888DC219820F0821CC&lt;/guid&gt;&lt;answertext&gt;True&lt;/answertext&gt;&lt;valuetype&gt;-1&lt;/valuetype&gt;&lt;/answer&gt;&lt;answer&gt;&lt;guid&gt;490EC46B8C8F4B46ACE5B3F5EB921F1B&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975D2D8C64A14379BA9FB37FFAFA3F4B"/>
  <p:tag name="AUTOOPENPOLL" val="False"/>
  <p:tag name="TYPE" val="MultiChoiceSlide"/>
  <p:tag name="TPSLIDEBULLETSTYLE" val="2"/>
  <p:tag name="TPQUESTIONXML" val="&lt;?xml version=&quot;1.0&quot; encoding=&quot;UTF-8&quot; standalone=&quot;yes&quot;?&gt;&lt;questionlist&gt;&lt;properties&gt;&lt;guid&gt;D66FF1604D63465C99CBB9E0BA085DD6&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75D2D8C64A14379BA9FB37FFAFA3F4B&lt;/guid&gt;&lt;repollguid&gt;9A44F8144BDD4014A9DDCB0F0CC42EE9&lt;/repollguid&gt;&lt;sourceid&gt;39A084AE30A9450381E98BCB975FFF31&lt;/sourceid&gt;&lt;questiontext&gt;Which of the following is not an example of the free rider problem?&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75925D92341247C38BAB44E0DB95DFAB&lt;/guid&gt;&lt;answertext&gt;A student working on a group project puts forth minimal effort because the team will receive a team grade rather than individual grades.&lt;/answertext&gt;&lt;valuetype&gt;-1&lt;/valuetype&gt;&lt;/answer&gt;&lt;answer&gt;&lt;guid&gt;DAAFDE47F8974568BECA7F67D786626C&lt;/guid&gt;&lt;answertext&gt;A park ranger takes a nap in his car because his boss is working hundreds of miles away and will never know about the nap.&lt;/answertext&gt;&lt;valuetype&gt;1&lt;/valuetype&gt;&lt;/answer&gt;&lt;answer&gt;&lt;guid&gt;1A1E3CC9E19E41CE8A61FEE34ADA68B0&lt;/guid&gt;&lt;answertext&gt;Tim attends a neighborhood party with live music; the other neighbors have paid $5 each to give to the local band members, but Tim does not pay.&lt;/answertext&gt;&lt;valuetype&gt;-1&lt;/valuetype&gt;&lt;/answer&gt;&lt;answer&gt;&lt;guid&gt;873EB558304545F3B1FFB6D0B035FD0B&lt;/guid&gt;&lt;answertext&gt;Shannon catches a ride to a volleyball game with her friends but does not offer to pay for gas.&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2C462EC28B8643D594946730E7F8266D"/>
  <p:tag name="AUTOOPENPOLL" val="False"/>
  <p:tag name="TYPE" val="MultiChoiceSlide"/>
  <p:tag name="TPSLIDEBULLETSTYLE" val="2"/>
  <p:tag name="TPQUESTIONXML" val="&lt;?xml version=&quot;1.0&quot; encoding=&quot;UTF-8&quot; standalone=&quot;yes&quot;?&gt;&lt;questionlist&gt;&lt;properties&gt;&lt;guid&gt;22474D63B5A346C3B12FA48FAAB341A6&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2C462EC28B8643D594946730E7F8266D&lt;/guid&gt;&lt;repollguid&gt;D91A09614C5046A8989991DD1FE77AC1&lt;/repollguid&gt;&lt;sourceid&gt;7806B942DAE440DAB3FACDA783517E47&lt;/sourceid&gt;&lt;questiontext&gt;Suppose a local city council hires a team of economists from a nearby university to conduct a cost-benefit analysis of building a new public school.  The economists should consider which of the following: i) the benefits to the children who will use the school ii) the costs to the tax payers who will pay for the school iii) the increased productivities of the teachers  iv) the benefits to the community of having better-educated childre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746DAA697284224B927288B031B4F73&lt;/guid&gt;&lt;answertext&gt;i) and ii) only&lt;/answertext&gt;&lt;valuetype&gt;-1&lt;/valuetype&gt;&lt;/answer&gt;&lt;answer&gt;&lt;guid&gt;B74014D68DA9493E83AFC98EA27EBB17&lt;/guid&gt;&lt;answertext&gt;i) and iv) only&lt;/answertext&gt;&lt;valuetype&gt;-1&lt;/valuetype&gt;&lt;/answer&gt;&lt;answer&gt;&lt;guid&gt;FA469473C9F04E7FB5BF2AB49B50FB50&lt;/guid&gt;&lt;answertext&gt;i), ii), and iii) only&lt;/answertext&gt;&lt;valuetype&gt;-1&lt;/valuetype&gt;&lt;/answer&gt;&lt;answer&gt;&lt;guid&gt;8A8CA0BEF4DD4B9EBF34D85B66ED3870&lt;/guid&gt;&lt;answertext&gt;i), ii), iii), and iv)&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A4ED611D95CA4AED8F15BBC0E7F1B2C6"/>
  <p:tag name="AUTOOPENPOLL" val="False"/>
  <p:tag name="TYPE" val="MultiChoiceSlide"/>
  <p:tag name="TPSLIDEBULLETSTYLE" val="2"/>
  <p:tag name="TPQUESTIONXML" val="&lt;?xml version=&quot;1.0&quot; encoding=&quot;UTF-8&quot; standalone=&quot;yes&quot;?&gt;&lt;questionlist&gt;&lt;properties&gt;&lt;guid&gt;2AC25EB09CEC4FA699036B2B2985B776&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A4ED611D95CA4AED8F15BBC0E7F1B2C6&lt;/guid&gt;&lt;repollguid&gt;CA904FC0DCDE4FAFB6A392A82975997F&lt;/repollguid&gt;&lt;sourceid&gt;6187D8B3850C43E6A3931B3238260E5C&lt;/sourceid&gt;&lt;questiontext&gt;Timber companies are most likely to engage in over-logging of forests o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93873D5C6C941CBAE0B1B8A1E1FB6D0&lt;/guid&gt;&lt;answertext&gt;publicly owned land because it is a public good.&lt;/answertext&gt;&lt;valuetype&gt;-1&lt;/valuetype&gt;&lt;/answer&gt;&lt;answer&gt;&lt;guid&gt;A636FEF17C49477F83C04D24C94C59F4&lt;/guid&gt;&lt;answertext&gt;publicly owned land because it is a common resource.&lt;/answertext&gt;&lt;valuetype&gt;1&lt;/valuetype&gt;&lt;/answer&gt;&lt;answer&gt;&lt;guid&gt;D0D762F65AB849CB866F494172E30D57&lt;/guid&gt;&lt;answertext&gt;private land because of the free rider problem.&lt;/answertext&gt;&lt;valuetype&gt;-1&lt;/valuetype&gt;&lt;/answer&gt;&lt;answer&gt;&lt;guid&gt;64A9FAEB62F048AC9BBEBD9D050EAE94&lt;/guid&gt;&lt;answertext&gt;both privately owned land and publicly owned land with equal probability.&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0CD665E791F24D029C23B6BBAA6E99C7"/>
  <p:tag name="AUTOOPENPOLL" val="False"/>
  <p:tag name="TYPE" val="MultiChoiceSlide"/>
  <p:tag name="TPSLIDEBULLETSTYLE" val="2"/>
  <p:tag name="TPQUESTIONXML" val="&lt;?xml version=&quot;1.0&quot; encoding=&quot;UTF-8&quot; standalone=&quot;yes&quot;?&gt;&lt;questionlist&gt;&lt;properties&gt;&lt;guid&gt;7C1B00C149FF4C6B910EB33480378F0B&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CD665E791F24D029C23B6BBAA6E99C7&lt;/guid&gt;&lt;repollguid&gt;C3A0730D28FC41F298878D5F2C1D2CD6&lt;/repollguid&gt;&lt;sourceid&gt;8E4021A9E2D549DE9A9887501CE19292&lt;/sourceid&gt;&lt;questiontext&gt;Which of the following illustrates the Tragedy of the Commons problem?&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4A2E2C04D984F6DBA649D8A1A292405&lt;/guid&gt;&lt;answertext&gt;Cost-benefit analysis is difficult to conduct because people often undervalue public goods.&lt;/answertext&gt;&lt;valuetype&gt;-1&lt;/valuetype&gt;&lt;/answer&gt;&lt;answer&gt;&lt;guid&gt;295CEE0D81284F20AF05175D03F6BBAC&lt;/guid&gt;&lt;answertext&gt;Bakeries emit enticing aromas, which may encourage people to over eat.&lt;/answertext&gt;&lt;valuetype&gt;-1&lt;/valuetype&gt;&lt;/answer&gt;&lt;answer&gt;&lt;guid&gt;922D474146FD45C5A1041C6ECB76951E&lt;/guid&gt;&lt;answertext&gt;Commercial fishing companies over-fish Chilean sea bass.&lt;/answertext&gt;&lt;valuetype&gt;1&lt;/valuetype&gt;&lt;/answer&gt;&lt;answer&gt;&lt;guid&gt;42A8B6CBADA548EE919B9738F3BAECC5&lt;/guid&gt;&lt;answertext&gt;People who attend local fireworks displays do not always pay for them.&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72C4685D4B084BF7A6D17D215348B4ED"/>
  <p:tag name="AUTOOPENPOLL" val="False"/>
  <p:tag name="TYPE" val="MultiChoiceSlide"/>
  <p:tag name="TPSLIDEBULLETSTYLE" val="2"/>
  <p:tag name="TPQUESTIONXML" val="&lt;?xml version=&quot;1.0&quot; encoding=&quot;UTF-8&quot; standalone=&quot;yes&quot;?&gt;&lt;questionlist&gt;&lt;properties&gt;&lt;guid&gt;C1B53CCBD312424F84DFFE529991B9C1&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2C4685D4B084BF7A6D17D215348B4ED&lt;/guid&gt;&lt;repollguid&gt;213CCF22B7354CD5AF5FCE35FA7FB654&lt;/repollguid&gt;&lt;sourceid&gt;30EDE6C265744C74B4113AB661AD58E8&lt;/sourceid&gt;&lt;questiontext&gt;In the case of public goods, free marke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0EA58AA51D947D5988451AA8467CD13&lt;/guid&gt;&lt;answertext&gt;fail to allocate resources efficiently because government intervention is faster and less expensive than market-based solutions.&lt;/answertext&gt;&lt;valuetype&gt;-1&lt;/valuetype&gt;&lt;/answer&gt;&lt;answer&gt;&lt;guid&gt;FABF4D52F9E54FF1A727D594CC5DA173&lt;/guid&gt;&lt;answertext&gt;are efficient but government intervention is not efficient.&lt;/answertext&gt;&lt;valuetype&gt;-1&lt;/valuetype&gt;&lt;/answer&gt;&lt;answer&gt;&lt;guid&gt;551B1D80D04B4519BA71BC93F0C8FDE0&lt;/guid&gt;&lt;answertext&gt;are not efficient but government intervention is efficient.&lt;/answertext&gt;&lt;valuetype&gt;-1&lt;/valuetype&gt;&lt;/answer&gt;&lt;answer&gt;&lt;guid&gt;86FD358630B84B38BA3FD33566B01406&lt;/guid&gt;&lt;answertext&gt;fail to allocate resources efficiently because property rights are not well established.&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475B226E26AC4C2FB7346FE87CD0692C"/>
  <p:tag name="AUTOOPENPOLL" val="False"/>
  <p:tag name="TYPE" val="MultiChoiceSlide"/>
  <p:tag name="TPSLIDEBULLETSTYLE" val="2"/>
  <p:tag name="TPQUESTIONXML" val="&lt;?xml version=&quot;1.0&quot; encoding=&quot;UTF-8&quot; standalone=&quot;yes&quot;?&gt;&lt;questionlist&gt;&lt;properties&gt;&lt;guid&gt;35FDB00745A44BC980B30E8988256DD0&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75B226E26AC4C2FB7346FE87CD0692C&lt;/guid&gt;&lt;repollguid&gt;DD9D81503A8B4D58A46E9BE33278409F&lt;/repollguid&gt;&lt;sourceid&gt;ED01658D17BC4BBE974C71C924AC6FC6&lt;/sourceid&gt;&lt;questiontext&gt;Rhinoceroses are among the most endangered species. Which of the following policies would result in an efficient quantity of rhinoceroses?  The governments of countrie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E9C8B7E9F7748D083CE112412164A84&lt;/guid&gt;&lt;answertext&gt;enact laws to make killing a rhino illegal.&lt;/answertext&gt;&lt;valuetype&gt;-1&lt;/valuetype&gt;&lt;/answer&gt;&lt;answer&gt;&lt;guid&gt;6015F8B3165243678ACD6B3E4BA4046F&lt;/guid&gt;&lt;answertext&gt;assign private property rights to individuals with rhinos on their land but only if they pledge not to kill rhinos for their horns.&lt;/answertext&gt;&lt;valuetype&gt;-1&lt;/valuetype&gt;&lt;/answer&gt;&lt;answer&gt;&lt;guid&gt;6DCDE7D82DDC480981630F710DC6E93D&lt;/guid&gt;&lt;answertext&gt;assign property rights to individuals with rhinos on their land, allowing them to use rhinos for whatever purposes they choose.&lt;/answertext&gt;&lt;valuetype&gt;1&lt;/valuetype&gt;&lt;/answer&gt;&lt;answer&gt;&lt;guid&gt;34382BFC5559434C9CBEA9C326C97B21&lt;/guid&gt;&lt;answertext&gt;relocate all rhinos to public parks.&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6EA4815C74A244E9BD9C21381ADA6415"/>
  <p:tag name="AUTOOPENPOLL" val="False"/>
  <p:tag name="TYPE" val="MultiChoiceSlide"/>
  <p:tag name="TPSLIDEBULLETSTYLE" val="2"/>
  <p:tag name="TPQUESTIONXML" val="&lt;?xml version=&quot;1.0&quot; encoding=&quot;UTF-8&quot; standalone=&quot;yes&quot;?&gt;&lt;questionlist&gt;&lt;properties&gt;&lt;guid&gt;B71F0446B60D483FB1DE84F9934C78E8&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EA4815C74A244E9BD9C21381ADA6415&lt;/guid&gt;&lt;repollguid&gt;9198C81164F145CCA5A99D58DC1A9003&lt;/repollguid&gt;&lt;sourceid&gt;257973C457F444F49F7A8D1F14820FC5&lt;/sourceid&gt;&lt;questiontext&gt;In the 1960s, the lobstering community of Port Lincoln on Australia’s southern coast set a limit on the number of traps that could be set and then sold licenses for those traps. Since then, any newcomer could enter the business only by buying a license from another lobsterman. This government intervention in the lobster market caused a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87109C3303E441FA441722880D22CE2&lt;/guid&gt;&lt;answertext&gt;increase in economic efficiency because of the existence of a positive externality.&lt;/answertext&gt;&lt;valuetype&gt;-1&lt;/valuetype&gt;&lt;/answer&gt;&lt;answer&gt;&lt;guid&gt;C10B6E0A332D436AAFCF3303454A867C&lt;/guid&gt;&lt;answertext&gt;decrease in economic efficiency because of the existence of a free-rider problem.&lt;/answertext&gt;&lt;valuetype&gt;-1&lt;/valuetype&gt;&lt;/answer&gt;&lt;answer&gt;&lt;guid&gt;A9ECCDA56F404E46BF8A40F95B4BF1CB&lt;/guid&gt;&lt;answertext&gt;decrease in economic efficiency because of the existence of a common-resource problem.&lt;/answertext&gt;&lt;valuetype&gt;-1&lt;/valuetype&gt;&lt;/answer&gt;&lt;answer&gt;&lt;guid&gt;7AADF359C64C42518927D56EDEAF6F4C&lt;/guid&gt;&lt;answertext&gt;increase in economic efficiency because of the existence of a common-resource problem.&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F89B67142F6F40009A9F96E73690FCCD"/>
  <p:tag name="AUTOOPENPOLL" val="False"/>
  <p:tag name="TYPE" val="MultiChoiceSlide"/>
  <p:tag name="TPSLIDEBULLETSTYLE" val="2"/>
  <p:tag name="TPQUESTIONXML" val="&lt;?xml version=&quot;1.0&quot; encoding=&quot;UTF-8&quot; standalone=&quot;yes&quot;?&gt;&lt;questionlist&gt;&lt;properties&gt;&lt;guid&gt;C169EF5CAA5E4DE7A49D00C6AD056D58&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89B67142F6F40009A9F96E73690FCCD&lt;/guid&gt;&lt;repollguid&gt;6BF2337C621446FBA68A6BFB1F0FB097&lt;/repollguid&gt;&lt;sourceid&gt;2BBE2C17C37B469895B0D46298BF5404&lt;/sourceid&gt;&lt;questiontext&gt;In some African countries, elephants are killed for the ivory in their tusks. In Kenya it is illegal to kill elephants and sell their ivory. In Namibia, a landowner is allowed to kill elephants, but only those on his own land. In which country is the population of elephants on the rise, and why?&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0285FDF82E74C488F997F75B688F8D9&lt;/guid&gt;&lt;answertext&gt;in Kenya, because the elephants are protected by the law.&lt;/answertext&gt;&lt;valuetype&gt;-1&lt;/valuetype&gt;&lt;/answer&gt;&lt;answer&gt;&lt;guid&gt;72B72B16C9884E9E87756E111DD19F98&lt;/guid&gt;&lt;answertext&gt;in Kenya, because the elephants live on elephant reservations.&lt;/answertext&gt;&lt;valuetype&gt;-1&lt;/valuetype&gt;&lt;/answer&gt;&lt;answer&gt;&lt;guid&gt;3EBAA84E526349C0933AA8F835C11670&lt;/guid&gt;&lt;answertext&gt;in Namibia, because the elephants are protected by the law.&lt;/answertext&gt;&lt;valuetype&gt;-1&lt;/valuetype&gt;&lt;/answer&gt;&lt;answer&gt;&lt;guid&gt;908989989A3F44EC834B063DBF87CC36&lt;/guid&gt;&lt;answertext&gt;in Namibia, where elephants are private property and the landowners have an incentive to protect the elephants.&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SLIDEGUID" val="6225655DFC8846709A5DBCAF3998767D"/>
  <p:tag name="AUTOOPENPOLL" val="False"/>
  <p:tag name="TYPE" val="MultiChoiceSlide"/>
  <p:tag name="TPSLIDEBULLETSTYLE" val="2"/>
  <p:tag name="TPQUESTIONXML" val="&lt;?xml version=&quot;1.0&quot; encoding=&quot;UTF-8&quot; standalone=&quot;yes&quot;?&gt;&lt;questionlist&gt;&lt;properties&gt;&lt;guid&gt;1D1251984E9244F89A92018EBD106BBD&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225655DFC8846709A5DBCAF3998767D&lt;/guid&gt;&lt;repollguid&gt;1CB0C6114A294F7A92D351EF94F0294D&lt;/repollguid&gt;&lt;sourceid&gt;C5A6A163881B4616A5A2B6BF295229B7&lt;/sourceid&gt;&lt;questiontext&gt;“In general, using more congestion charges in crowded transportation networks — such as higher tolls during peak travel times in cities, and peak fees for airplane takeoff and landing slots — and using the proceeds to lower other taxes would make citizens on average better of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89C06F87F10430C87BEC8A56E71874C&lt;/guid&gt;&lt;answertext&gt;agree&lt;/answertext&gt;&lt;valuetype&gt;1&lt;/valuetype&gt;&lt;/answer&gt;&lt;answer&gt;&lt;guid&gt;E7A3439525C44E67BE1AA3E38391B92D&lt;/guid&gt;&lt;answertext&gt;disagree&lt;/answertext&gt;&lt;valuetype&gt;-1&lt;/valuetype&gt;&lt;/answer&gt;&lt;answer&gt;&lt;guid&gt;C866699309FF4839B924C5153CE4DE84&lt;/guid&gt;&lt;answertext&gt;uncertain&lt;/answertext&gt;&lt;valuetype&gt;-1&lt;/valuetype&gt;&lt;/answer&gt;&lt;/answers&gt;&lt;/multichoice&gt;&lt;/questions&gt;&lt;/questionlist&gt;"/>
  <p:tag name="LIVECHARTING" val="False"/>
  <p:tag name="CHARTTYPE" val="0"/>
  <p:tag name="CHARTDEFINEDCOLORS" val="3,6,10,45,32,50,13,4,9,55,1"/>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B2ED3C821B08402DB0F9F236897E6A6C"/>
  <p:tag name="AUTOOPENPOLL" val="False"/>
  <p:tag name="TYPE" val="TrueFalse"/>
  <p:tag name="TPSLIDEBULLETSTYLE" val="2"/>
  <p:tag name="TPQUESTIONXML" val="&lt;?xml version=&quot;1.0&quot; encoding=&quot;UTF-8&quot; standalone=&quot;yes&quot;?&gt;&lt;questionlist&gt;&lt;properties&gt;&lt;guid&gt;093F9AA401DE4789B6ABBF0C281A7341&lt;/guid&gt;&lt;date&gt;1/25/2017 10:00:0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2ED3C821B08402DB0F9F236897E6A6C&lt;/guid&gt;&lt;repollguid&gt;A35D5741ADE24C7989428373B13942F0&lt;/repollguid&gt;&lt;sourceid&gt;E98621C4F2274376A65D2B1E18D7ABB0&lt;/sourceid&gt;&lt;questiontext&gt;The Tragedy of the Commons is a parable that helps explain why common resources are used more than desirabl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720DA5220EEF4BC4BFF04BFE64100DB8&lt;/guid&gt;&lt;answertext&gt;True&lt;/answertext&gt;&lt;valuetype&gt;1&lt;/valuetype&gt;&lt;/answer&gt;&lt;answer&gt;&lt;guid&gt;A875D4155DD141548483CD5FB4626412&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TotalTime>
  <Words>937</Words>
  <Application>Microsoft Macintosh PowerPoint</Application>
  <PresentationFormat>On-screen Show (4:3)</PresentationFormat>
  <Paragraphs>63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Private goods are excludable and not rival in consumption. </vt:lpstr>
      <vt:lpstr>The Tragedy of the Commons is a parable that helps explain why common resources are used more than desirable.</vt:lpstr>
      <vt:lpstr>A public good is</vt:lpstr>
      <vt:lpstr>Wrigley Field (baseball park), home of the Chicago Cubs, is an example of public good.</vt:lpstr>
      <vt:lpstr>Advocates of antipoverty programs (TANF, SNAP) claim that fighting poverty is a public good.</vt:lpstr>
      <vt:lpstr>Which of the following is not an example of the free rider problem?</vt:lpstr>
      <vt:lpstr>Suppose a local city council hires a team of economists from a nearby university to conduct a cost-benefit analysis of building a new public school.  The economists should consider which of the following: i) the benefits to the children who will use the school ii) the costs to the tax payers who will pay for the school iii) the increased productivities of the teachers  iv) the benefits to the community of having better-educated children</vt:lpstr>
      <vt:lpstr>Timber companies are most likely to engage in over-logging of forests on</vt:lpstr>
      <vt:lpstr>Which of the following illustrates the Tragedy of the Commons problem?</vt:lpstr>
      <vt:lpstr>In the case of public goods, free markets</vt:lpstr>
      <vt:lpstr>Rhinoceroses are among the most endangered species. Which of the following policies would result in an efficient quantity of rhinoceroses?  The governments of countries</vt:lpstr>
      <vt:lpstr>In the 1960s, the lobstering community of Port Lincoln on Australia’s southern coast set a limit on the number of traps that could be set and then sold licenses for those traps. Since then, any newcomer could enter the business only by buying a license from another lobsterman. This government intervention in the lobster market caused an</vt:lpstr>
      <vt:lpstr>In some African countries, elephants are killed for the ivory in their tusks. In Kenya it is illegal to kill elephants and sell their ivory. In Namibia, a landowner is allowed to kill elephants, but only those on his own land. In which country is the population of elephants on the rise, and why?</vt:lpstr>
      <vt:lpstr>“In general, using more congestion charges in crowded transportation networks — such as higher tolls during peak travel times in cities, and peak fees for airplane takeoff and landing slots — and using the proceeds to lower other taxes would make citizens on average better off.”</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goods are excludable and not rival in consumption. </dc:title>
  <dc:creator>Ylonda Viola</dc:creator>
  <cp:lastModifiedBy>Ylonda Viola</cp:lastModifiedBy>
  <cp:revision>9</cp:revision>
  <dcterms:created xsi:type="dcterms:W3CDTF">2016-08-24T19:00:21Z</dcterms:created>
  <dcterms:modified xsi:type="dcterms:W3CDTF">2017-01-26T05:00:29Z</dcterms:modified>
</cp:coreProperties>
</file>